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438" autoAdjust="0"/>
    <p:restoredTop sz="90533" autoAdjust="0"/>
  </p:normalViewPr>
  <p:slideViewPr>
    <p:cSldViewPr>
      <p:cViewPr varScale="1">
        <p:scale>
          <a:sx n="58" d="100"/>
          <a:sy n="58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D59E0-C189-4E7E-B7D2-E9F92F1F2360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9793-4D7B-4EA2-832A-C04C27B2A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D59E0-C189-4E7E-B7D2-E9F92F1F2360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9793-4D7B-4EA2-832A-C04C27B2A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D59E0-C189-4E7E-B7D2-E9F92F1F2360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9793-4D7B-4EA2-832A-C04C27B2A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D59E0-C189-4E7E-B7D2-E9F92F1F2360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9793-4D7B-4EA2-832A-C04C27B2A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D59E0-C189-4E7E-B7D2-E9F92F1F2360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9793-4D7B-4EA2-832A-C04C27B2A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D59E0-C189-4E7E-B7D2-E9F92F1F2360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9793-4D7B-4EA2-832A-C04C27B2A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D59E0-C189-4E7E-B7D2-E9F92F1F2360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9793-4D7B-4EA2-832A-C04C27B2A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D59E0-C189-4E7E-B7D2-E9F92F1F2360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9793-4D7B-4EA2-832A-C04C27B2A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D59E0-C189-4E7E-B7D2-E9F92F1F2360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9793-4D7B-4EA2-832A-C04C27B2A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D59E0-C189-4E7E-B7D2-E9F92F1F2360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9793-4D7B-4EA2-832A-C04C27B2A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D59E0-C189-4E7E-B7D2-E9F92F1F2360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9793-4D7B-4EA2-832A-C04C27B2A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D59E0-C189-4E7E-B7D2-E9F92F1F2360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B9793-4D7B-4EA2-832A-C04C27B2A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greatist.com/fitness/13-awesome-mental-health-benefits-exercis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mayoclinic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lbi.nih.gov/health/educational/lose_wt/BMI/bmicalc.htm" TargetMode="External"/><Relationship Id="rId2" Type="http://schemas.openxmlformats.org/officeDocument/2006/relationships/hyperlink" Target="http://www.takzdorovo.ru/calcs/492/intr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mayoclinic.or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mcchesneya@gc.advenist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25908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Физические упражнения: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ведущий фактор борьбе против неинфекционных заболеваний.</a:t>
            </a:r>
            <a:br>
              <a:rPr lang="ru-RU" sz="3200" dirty="0" smtClean="0"/>
            </a:br>
            <a:r>
              <a:rPr lang="ru-RU" sz="3200" i="1" dirty="0" smtClean="0"/>
              <a:t>Физические упражнения </a:t>
            </a:r>
            <a:br>
              <a:rPr lang="ru-RU" sz="3200" i="1" dirty="0" smtClean="0"/>
            </a:br>
            <a:r>
              <a:rPr lang="ru-RU" sz="3200" i="1" dirty="0" smtClean="0"/>
              <a:t>и здоровье должностных лиц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800600"/>
            <a:ext cx="86106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Дельберт</a:t>
            </a:r>
            <a:r>
              <a:rPr lang="ru-RU" dirty="0" smtClean="0"/>
              <a:t> Бейкер, </a:t>
            </a:r>
            <a:r>
              <a:rPr lang="en-US" dirty="0" smtClean="0"/>
              <a:t>PhD </a:t>
            </a:r>
            <a:r>
              <a:rPr lang="ru-RU" dirty="0" smtClean="0"/>
              <a:t>и Сьюзан Бейкер, </a:t>
            </a:r>
            <a:r>
              <a:rPr lang="en-US" dirty="0" smtClean="0"/>
              <a:t>PT, </a:t>
            </a:r>
            <a:r>
              <a:rPr lang="en-US" dirty="0" err="1" smtClean="0"/>
              <a:t>DSc</a:t>
            </a:r>
            <a:endParaRPr lang="en-US" dirty="0" smtClean="0"/>
          </a:p>
          <a:p>
            <a:r>
              <a:rPr lang="ru-RU" dirty="0" smtClean="0"/>
              <a:t>2-ая Глобальная Конференция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по </a:t>
            </a:r>
            <a:r>
              <a:rPr lang="ru-RU" dirty="0" smtClean="0"/>
              <a:t>здоровью и образу жизни</a:t>
            </a:r>
          </a:p>
          <a:p>
            <a:r>
              <a:rPr lang="ru-RU" dirty="0" smtClean="0"/>
              <a:t>Женева, Швейцария, 7-12 июля 2014 года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71416"/>
            <a:ext cx="6399213" cy="22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Дверь первая: </a:t>
            </a:r>
            <a:r>
              <a:rPr lang="ru-RU" dirty="0" smtClean="0"/>
              <a:t>упражнения – ЧТО</a:t>
            </a:r>
          </a:p>
          <a:p>
            <a:pPr>
              <a:buNone/>
            </a:pPr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Дверь вторая: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упражнения – КАК</a:t>
            </a:r>
          </a:p>
          <a:p>
            <a:pPr>
              <a:buNone/>
            </a:pPr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Дверь третья: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упражнения – ЧТО ПОТОМ</a:t>
            </a:r>
            <a:endParaRPr lang="en-US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Три двери, ведущие к успеху </a:t>
            </a:r>
            <a:br>
              <a:rPr lang="ru-RU" dirty="0" smtClean="0"/>
            </a:br>
            <a:r>
              <a:rPr lang="ru-RU" dirty="0" smtClean="0"/>
              <a:t>в физических упражнениях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440425"/>
            <a:ext cx="4084638" cy="30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Полезность физических упражнений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382000" cy="57150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000" dirty="0" smtClean="0"/>
              <a:t>Снижение стресса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rgbClr val="0070C0"/>
                </a:solidFill>
              </a:rPr>
              <a:t>Увеличение гормона счастья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Уверенность в себе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rgbClr val="0070C0"/>
                </a:solidFill>
              </a:rPr>
              <a:t>Радость от пребывания на природе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Профилактика когнитивного упадка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rgbClr val="0070C0"/>
                </a:solidFill>
              </a:rPr>
              <a:t>Снижение беспокойства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Усиление работы мозга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rgbClr val="0070C0"/>
                </a:solidFill>
              </a:rPr>
              <a:t>Улучшение памяти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Помощь в контроле зависимостей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rgbClr val="0070C0"/>
                </a:solidFill>
              </a:rPr>
              <a:t> Помощь в релаксации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 Способность больше успевать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rgbClr val="0070C0"/>
                </a:solidFill>
              </a:rPr>
              <a:t> Высвобождение творческого потенциала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Воодушевление окружающих</a:t>
            </a:r>
          </a:p>
          <a:p>
            <a:pPr marL="514350" indent="-514350">
              <a:buNone/>
            </a:pPr>
            <a:r>
              <a:rPr lang="fr-FR" sz="2000" dirty="0" smtClean="0">
                <a:hlinkClick r:id="rId2"/>
              </a:rPr>
              <a:t>http</a:t>
            </a:r>
            <a:r>
              <a:rPr lang="en-US" sz="2000" dirty="0" smtClean="0">
                <a:hlinkClick r:id="rId2"/>
              </a:rPr>
              <a:t>://greatist.com/fitness/13-awesome-mental-health-benefits-exercise</a:t>
            </a:r>
            <a:endParaRPr lang="ru-RU" sz="2000" dirty="0" smtClean="0"/>
          </a:p>
          <a:p>
            <a:pPr marL="514350" indent="-514350">
              <a:buNone/>
            </a:pPr>
            <a:endParaRPr lang="en-US" sz="2000" dirty="0"/>
          </a:p>
        </p:txBody>
      </p:sp>
      <p:pic>
        <p:nvPicPr>
          <p:cNvPr id="24578" name="Picture 2" descr="http://www.kddc.com/images/Executive-Fitn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3974" y="685800"/>
            <a:ext cx="3770026" cy="15578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«Физкультура – волшебное лекарство…»</a:t>
            </a:r>
            <a:br>
              <a:rPr lang="ru-RU" sz="3200" dirty="0" smtClean="0"/>
            </a:br>
            <a:r>
              <a:rPr lang="ru-RU" sz="3200" i="1" dirty="0" smtClean="0"/>
              <a:t>Майкл </a:t>
            </a:r>
            <a:r>
              <a:rPr lang="ru-RU" sz="3200" i="1" dirty="0" err="1" smtClean="0"/>
              <a:t>Брако</a:t>
            </a:r>
            <a:r>
              <a:rPr lang="ru-RU" sz="3200" i="1" dirty="0" smtClean="0"/>
              <a:t>, </a:t>
            </a:r>
            <a:r>
              <a:rPr lang="en-US" sz="3200" i="1" dirty="0" err="1" smtClean="0"/>
              <a:t>EdD</a:t>
            </a:r>
            <a:r>
              <a:rPr lang="en-US" sz="3200" i="1" dirty="0" smtClean="0"/>
              <a:t>, FACSM</a:t>
            </a:r>
            <a:br>
              <a:rPr lang="en-US" sz="3200" i="1" dirty="0" smtClean="0"/>
            </a:br>
            <a:r>
              <a:rPr lang="ru-RU" sz="3200" i="1" dirty="0" smtClean="0"/>
              <a:t>Американский Колледж Спортивной Медицины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7724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«Физкультура – это волшебное лекарство. Физкультура может буквально излечить некоторые формы болезни сердца. Физкультура помогает людям в профилактике и восстановлении после некоторых форм рака. Физкультура помогает людям, страдающим артритом. Физкультура помогает предотвратить и победить депрессию».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34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Радость занятий физкультурой и спортом!</a:t>
            </a:r>
            <a:endParaRPr lang="en-US" sz="5400" dirty="0">
              <a:latin typeface="Castellar" pitchFamily="18" charset="0"/>
            </a:endParaRPr>
          </a:p>
        </p:txBody>
      </p:sp>
      <p:pic>
        <p:nvPicPr>
          <p:cNvPr id="21506" name="Picture 2" descr="http://3.bp.blogspot.com/_TLb4iKyv2S4/TQngNvqhnhI/AAAAAAAAABQ/lIHIp7xEC7g/s320/exercise_depre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782" y="2438400"/>
            <a:ext cx="2672218" cy="18288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508" name="Picture 4" descr="The Joys of Waking Up on the Right Side of the Bed Everyday: Guest Perspecti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895600"/>
            <a:ext cx="5486400" cy="3724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упражнений: </a:t>
            </a:r>
            <a:br>
              <a:rPr lang="ru-RU" dirty="0" smtClean="0"/>
            </a:br>
            <a:r>
              <a:rPr lang="ru-RU" dirty="0" smtClean="0"/>
              <a:t>базовый комплекс физкультуры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Отжимания</a:t>
            </a:r>
          </a:p>
          <a:p>
            <a:pPr>
              <a:buNone/>
            </a:pPr>
            <a:r>
              <a:rPr lang="ru-RU" dirty="0" smtClean="0"/>
              <a:t>Подъемы корпуса</a:t>
            </a:r>
            <a:r>
              <a:rPr lang="en-US" dirty="0" smtClean="0"/>
              <a:t> </a:t>
            </a:r>
            <a:r>
              <a:rPr lang="ru-RU" dirty="0" smtClean="0"/>
              <a:t>«сжимания»</a:t>
            </a:r>
          </a:p>
          <a:p>
            <a:pPr>
              <a:buNone/>
            </a:pPr>
            <a:r>
              <a:rPr lang="ru-RU" dirty="0" smtClean="0"/>
              <a:t>Штанга</a:t>
            </a:r>
          </a:p>
          <a:p>
            <a:pPr>
              <a:buNone/>
            </a:pPr>
            <a:r>
              <a:rPr lang="ru-RU" dirty="0" smtClean="0"/>
              <a:t>Гантели</a:t>
            </a:r>
          </a:p>
          <a:p>
            <a:pPr>
              <a:buNone/>
            </a:pPr>
            <a:r>
              <a:rPr lang="ru-RU" dirty="0" smtClean="0"/>
              <a:t>Бег трусцой</a:t>
            </a:r>
          </a:p>
          <a:p>
            <a:pPr>
              <a:buNone/>
            </a:pPr>
            <a:r>
              <a:rPr lang="ru-RU" dirty="0" smtClean="0"/>
              <a:t>Велотренажер</a:t>
            </a:r>
          </a:p>
          <a:p>
            <a:pPr>
              <a:buNone/>
            </a:pPr>
            <a:r>
              <a:rPr lang="ru-RU" dirty="0" smtClean="0"/>
              <a:t>Гребной тренажер</a:t>
            </a:r>
          </a:p>
          <a:p>
            <a:pPr>
              <a:buNone/>
            </a:pPr>
            <a:r>
              <a:rPr lang="ru-RU" dirty="0" smtClean="0"/>
              <a:t>Беговая дорожка</a:t>
            </a:r>
            <a:endParaRPr lang="en-US" dirty="0"/>
          </a:p>
        </p:txBody>
      </p:sp>
      <p:pic>
        <p:nvPicPr>
          <p:cNvPr id="20482" name="Picture 2" descr="http://sr.photos2.fotosearch.com/bthumb/CSP/CSP991/k12087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1959" y="1332874"/>
            <a:ext cx="1619250" cy="1219201"/>
          </a:xfrm>
          <a:prstGeom prst="rect">
            <a:avLst/>
          </a:prstGeom>
          <a:noFill/>
        </p:spPr>
      </p:pic>
      <p:pic>
        <p:nvPicPr>
          <p:cNvPr id="20484" name="Picture 4" descr="http://sr.photos2.fotosearch.com/bthumb/CSP/CSP992/k14479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7544" y="2144156"/>
            <a:ext cx="1619250" cy="866776"/>
          </a:xfrm>
          <a:prstGeom prst="rect">
            <a:avLst/>
          </a:prstGeom>
          <a:noFill/>
        </p:spPr>
      </p:pic>
      <p:sp>
        <p:nvSpPr>
          <p:cNvPr id="20486" name="AutoShape 6" descr="http://www.clipartbest.com/cliparts/dc6/ekz/dc6ekzzdi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http://www.clipartbest.com/cliparts/dc6/ekz/dc6ekzzdi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0" name="Picture 10" descr="http://bodybuilding-wizard.com/wp-content/uploads/2014/05/barbell-bicep-cur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5164" y="2539606"/>
            <a:ext cx="1249174" cy="1130503"/>
          </a:xfrm>
          <a:prstGeom prst="rect">
            <a:avLst/>
          </a:prstGeom>
          <a:noFill/>
        </p:spPr>
      </p:pic>
      <p:pic>
        <p:nvPicPr>
          <p:cNvPr id="20494" name="Picture 14" descr="http://alx.bz/wp-content/uploads/2009/07/jogg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5987" y="3269684"/>
            <a:ext cx="2260600" cy="16954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496" name="Picture 16" descr="http://sr.photos3.fotosearch.com/bthumb/CSP/CSP990/k107419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6839" y="3605461"/>
            <a:ext cx="1619250" cy="1619251"/>
          </a:xfrm>
          <a:prstGeom prst="rect">
            <a:avLst/>
          </a:prstGeom>
          <a:noFill/>
        </p:spPr>
      </p:pic>
      <p:sp>
        <p:nvSpPr>
          <p:cNvPr id="20498" name="AutoShape 18" descr="http://bestworkoutgear.com/wp-content/uploads/2013/10/concept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2" name="Picture 22" descr="http://www.fitness4football.com/images/images%20from%20rugby/products/concept2_row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223887"/>
            <a:ext cx="1790575" cy="13239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4" name="Picture 24" descr="http://images.clipartpanda.com/treadmill-clipart-treadmi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8295" y="5325905"/>
            <a:ext cx="1524000" cy="1196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6002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Принцип </a:t>
            </a:r>
            <a:r>
              <a:rPr lang="en-US" sz="3600" dirty="0" smtClean="0">
                <a:solidFill>
                  <a:srgbClr val="C00000"/>
                </a:solidFill>
              </a:rPr>
              <a:t>FITT</a:t>
            </a:r>
            <a:r>
              <a:rPr lang="en-US" sz="3600" dirty="0" smtClean="0"/>
              <a:t> (</a:t>
            </a:r>
            <a:r>
              <a:rPr lang="ru-RU" sz="3600" dirty="0" smtClean="0">
                <a:solidFill>
                  <a:srgbClr val="C00000"/>
                </a:solidFill>
              </a:rPr>
              <a:t>ЧИВВ</a:t>
            </a:r>
            <a:r>
              <a:rPr lang="ru-RU" sz="3600" dirty="0" smtClean="0"/>
              <a:t>) применительно </a:t>
            </a:r>
            <a:br>
              <a:rPr lang="ru-RU" sz="3600" dirty="0" smtClean="0"/>
            </a:br>
            <a:r>
              <a:rPr lang="ru-RU" sz="3600" dirty="0" smtClean="0"/>
              <a:t>к оздоровительной физической активности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44386"/>
              </p:ext>
            </p:extLst>
          </p:nvPr>
        </p:nvGraphicFramePr>
        <p:xfrm>
          <a:off x="76200" y="1158240"/>
          <a:ext cx="90678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590800"/>
                <a:gridCol w="3048000"/>
                <a:gridCol w="2209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Сердечно-сосудистая</a:t>
                      </a:r>
                    </a:p>
                    <a:p>
                      <a:r>
                        <a:rPr lang="ru-RU" dirty="0" smtClean="0"/>
                        <a:t>выносливость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Сила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Гибкость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F</a:t>
                      </a:r>
                      <a:r>
                        <a:rPr lang="en-US" dirty="0" smtClean="0"/>
                        <a:t>requency -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Ч</a:t>
                      </a:r>
                      <a:r>
                        <a:rPr lang="ru-RU" dirty="0" smtClean="0"/>
                        <a:t>астота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3-5 дней в неделю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2-3 дня</a:t>
                      </a:r>
                      <a:r>
                        <a:rPr lang="ru-RU" baseline="0" dirty="0" smtClean="0"/>
                        <a:t> в неделю не подряд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Минимум 2-3</a:t>
                      </a:r>
                      <a:r>
                        <a:rPr lang="ru-RU" baseline="0" dirty="0" smtClean="0"/>
                        <a:t> дня 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в неделю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rgbClr val="C00000"/>
                          </a:solidFill>
                        </a:rPr>
                        <a:t>I</a:t>
                      </a:r>
                      <a:r>
                        <a:rPr lang="fr-FR" dirty="0" err="1" smtClean="0"/>
                        <a:t>ntensity</a:t>
                      </a:r>
                      <a:r>
                        <a:rPr lang="ru-RU" dirty="0" smtClean="0"/>
                        <a:t> – </a:t>
                      </a:r>
                      <a:r>
                        <a:rPr lang="ru-RU" dirty="0" err="1" smtClean="0">
                          <a:solidFill>
                            <a:srgbClr val="C00000"/>
                          </a:solidFill>
                        </a:rPr>
                        <a:t>И</a:t>
                      </a:r>
                      <a:r>
                        <a:rPr lang="ru-RU" dirty="0" err="1" smtClean="0"/>
                        <a:t>нтенсив-ность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55/65-90%</a:t>
                      </a:r>
                      <a:r>
                        <a:rPr lang="ru-RU" baseline="0" dirty="0" smtClean="0"/>
                        <a:t> 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от максимальной частоты сердечных</a:t>
                      </a:r>
                    </a:p>
                    <a:p>
                      <a:r>
                        <a:rPr lang="ru-RU" baseline="0" dirty="0" smtClean="0"/>
                        <a:t>сокращений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70-85%</a:t>
                      </a:r>
                      <a:r>
                        <a:rPr lang="ru-RU" baseline="0" dirty="0" smtClean="0"/>
                        <a:t> от максимального сопротивления. Достаточное сопротивление 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для улучшения силы 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и выносливости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Достаточно</a:t>
                      </a:r>
                      <a:r>
                        <a:rPr lang="ru-RU" baseline="0" dirty="0" smtClean="0"/>
                        <a:t> 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для развития 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и поддержания полной амплитуды движений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dirty="0" smtClean="0"/>
                        <a:t>ime</a:t>
                      </a:r>
                      <a:r>
                        <a:rPr lang="ru-RU" dirty="0" smtClean="0"/>
                        <a:t> -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В</a:t>
                      </a:r>
                      <a:r>
                        <a:rPr lang="ru-RU" dirty="0" smtClean="0"/>
                        <a:t>ремя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20-60</a:t>
                      </a:r>
                      <a:r>
                        <a:rPr lang="ru-RU" baseline="0" dirty="0" smtClean="0"/>
                        <a:t> минут непрерывной аэробной нагрузки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или более повторений</a:t>
                      </a:r>
                      <a:r>
                        <a:rPr lang="ru-RU" baseline="0" dirty="0" smtClean="0"/>
                        <a:t/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(лучше 8-12) в 8-10 упражнениях на все основные группы мышц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2-4 повторения</a:t>
                      </a:r>
                      <a:r>
                        <a:rPr lang="ru-RU" baseline="0" dirty="0" smtClean="0"/>
                        <a:t> каждой «растяжки», удерживаемой 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в течение 15-30 секунд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dirty="0" smtClean="0"/>
                        <a:t>ype</a:t>
                      </a:r>
                      <a:r>
                        <a:rPr lang="ru-RU" dirty="0" smtClean="0"/>
                        <a:t> -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В</a:t>
                      </a:r>
                      <a:r>
                        <a:rPr lang="ru-RU" dirty="0" smtClean="0"/>
                        <a:t>ид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Непрерывная</a:t>
                      </a:r>
                      <a:r>
                        <a:rPr lang="ru-RU" baseline="0" dirty="0" smtClean="0"/>
                        <a:t> аэробная нагрузка 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с использованием крупных групп мышц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Упражнения</a:t>
                      </a:r>
                      <a:r>
                        <a:rPr lang="ru-RU" baseline="0" dirty="0" smtClean="0"/>
                        <a:t> на преодоление сопротивления при полной амплитуде движений для всех основных групп мышц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Упражнения</a:t>
                      </a:r>
                      <a:r>
                        <a:rPr lang="ru-RU" baseline="0" dirty="0" smtClean="0"/>
                        <a:t> на растяжку для всех основных суставов 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и групп мышц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6477000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Pearson Education, Inc., 2011</a:t>
            </a:r>
            <a:endParaRPr lang="en-US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Дверь первая: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упражнения – ЧТО</a:t>
            </a:r>
          </a:p>
          <a:p>
            <a:pPr>
              <a:buNone/>
            </a:pPr>
            <a:r>
              <a:rPr lang="ru-RU" i="1" dirty="0" smtClean="0"/>
              <a:t>Дверь вторая: </a:t>
            </a:r>
            <a:r>
              <a:rPr lang="ru-RU" dirty="0" smtClean="0"/>
              <a:t>упражнения – КАК</a:t>
            </a:r>
          </a:p>
          <a:p>
            <a:pPr>
              <a:buNone/>
            </a:pPr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Дверь третья: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упражнения – ЧТО ПОТОМ</a:t>
            </a:r>
            <a:endParaRPr lang="en-US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Три двери, ведущие к успеху </a:t>
            </a:r>
            <a:br>
              <a:rPr lang="ru-RU" dirty="0" smtClean="0"/>
            </a:br>
            <a:r>
              <a:rPr lang="ru-RU" dirty="0" smtClean="0"/>
              <a:t>в физических упражнениях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0048" y="3352800"/>
            <a:ext cx="4200389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8" name="Picture 16" descr="http://dailyweighin.com/wp-content/uploads/2013/05/dailyweighin-woman-doing-reverse-crunc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7900" y="4419600"/>
            <a:ext cx="3086100" cy="2057400"/>
          </a:xfrm>
          <a:prstGeom prst="rect">
            <a:avLst/>
          </a:prstGeom>
          <a:noFill/>
        </p:spPr>
      </p:pic>
      <p:pic>
        <p:nvPicPr>
          <p:cNvPr id="18438" name="Picture 6" descr="1104-push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857500"/>
            <a:ext cx="2019300" cy="2019300"/>
          </a:xfrm>
          <a:prstGeom prst="rect">
            <a:avLst/>
          </a:prstGeom>
          <a:noFill/>
        </p:spPr>
      </p:pic>
      <p:pic>
        <p:nvPicPr>
          <p:cNvPr id="18444" name="Picture 12" descr="1004-superior-stretch-jumping-jac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219200"/>
            <a:ext cx="2057400" cy="2057400"/>
          </a:xfrm>
          <a:prstGeom prst="rect">
            <a:avLst/>
          </a:prstGeom>
          <a:noFill/>
        </p:spPr>
      </p:pic>
      <p:pic>
        <p:nvPicPr>
          <p:cNvPr id="18446" name="Picture 14" descr="0905-poster-plan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114800"/>
            <a:ext cx="2743200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15400" cy="1371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Короткая 20-30 минутная (минимальная) ежедневная программа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33600"/>
            <a:ext cx="533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Ежедневный комплекс упражнений</a:t>
            </a:r>
          </a:p>
          <a:p>
            <a:pPr>
              <a:buFontTx/>
              <a:buChar char="-"/>
            </a:pPr>
            <a:r>
              <a:rPr lang="ru-RU" sz="2400" dirty="0" smtClean="0"/>
              <a:t>50 прыжков ноги вместе - ноги врозь с хлопками над головой</a:t>
            </a:r>
          </a:p>
          <a:p>
            <a:pPr>
              <a:buFontTx/>
              <a:buChar char="-"/>
            </a:pPr>
            <a:r>
              <a:rPr lang="ru-RU" sz="2400" dirty="0" smtClean="0"/>
              <a:t>5 отжиманий</a:t>
            </a:r>
          </a:p>
          <a:p>
            <a:pPr>
              <a:buFontTx/>
              <a:buChar char="-"/>
            </a:pPr>
            <a:r>
              <a:rPr lang="ru-RU" sz="2400" dirty="0" smtClean="0"/>
              <a:t>20 подъемов корпуса («сжиманий»)</a:t>
            </a:r>
          </a:p>
          <a:p>
            <a:pPr>
              <a:buFontTx/>
              <a:buChar char="-"/>
            </a:pPr>
            <a:r>
              <a:rPr lang="ru-RU" sz="2400" dirty="0" smtClean="0"/>
              <a:t>20 «скалолазов»</a:t>
            </a:r>
          </a:p>
          <a:p>
            <a:pPr>
              <a:buFontTx/>
              <a:buChar char="-"/>
            </a:pPr>
            <a:r>
              <a:rPr lang="ru-RU" sz="2400" dirty="0" smtClean="0"/>
              <a:t>30 секундная «планка»</a:t>
            </a:r>
            <a:endParaRPr lang="en-US" sz="2400" dirty="0"/>
          </a:p>
        </p:txBody>
      </p:sp>
      <p:pic>
        <p:nvPicPr>
          <p:cNvPr id="18442" name="Picture 10" descr="http://www.womenshealthmag.com/files/wh6_uploads/2014/04/21/no-crunch-10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44196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8100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Полезность регулярных занятий физкультурой</a:t>
            </a:r>
            <a:endParaRPr lang="en-US" sz="3200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7342188" cy="64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5410200" y="914400"/>
            <a:ext cx="2514600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Грудь</a:t>
            </a:r>
          </a:p>
          <a:p>
            <a:pPr>
              <a:buNone/>
            </a:pPr>
            <a:r>
              <a:rPr lang="ru-RU" sz="1400" dirty="0" smtClean="0"/>
              <a:t>Снижает риск рака молочной железы у женщин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5208588"/>
            <a:ext cx="2514600" cy="11695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Мышцы</a:t>
            </a:r>
            <a:r>
              <a:rPr lang="ru-RU" sz="1400" b="1" dirty="0" smtClean="0"/>
              <a:t> </a:t>
            </a:r>
          </a:p>
          <a:p>
            <a:pPr>
              <a:buNone/>
            </a:pPr>
            <a:r>
              <a:rPr lang="ru-RU" sz="1400" dirty="0" smtClean="0"/>
              <a:t>Увеличивает силу и тонус мышц</a:t>
            </a:r>
          </a:p>
          <a:p>
            <a:pPr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Улучшает мышечную выносливость и координацию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989388"/>
            <a:ext cx="2514600" cy="11695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C</a:t>
            </a:r>
            <a:r>
              <a:rPr lang="ru-RU" sz="1400" b="1" dirty="0" smtClean="0">
                <a:solidFill>
                  <a:srgbClr val="0070C0"/>
                </a:solidFill>
              </a:rPr>
              <a:t>уставы</a:t>
            </a:r>
          </a:p>
          <a:p>
            <a:pPr>
              <a:buNone/>
            </a:pPr>
            <a:r>
              <a:rPr lang="ru-RU" sz="1400" dirty="0" smtClean="0"/>
              <a:t>Увеличивает амплитуду движений</a:t>
            </a:r>
          </a:p>
          <a:p>
            <a:pPr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Снижает боль и отёчность</a:t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>при  артрите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998788"/>
            <a:ext cx="2514600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Кости</a:t>
            </a:r>
          </a:p>
          <a:p>
            <a:pPr>
              <a:buNone/>
            </a:pPr>
            <a:r>
              <a:rPr lang="ru-RU" sz="1400" dirty="0" smtClean="0"/>
              <a:t>Увеличивает плотность костей</a:t>
            </a:r>
          </a:p>
          <a:p>
            <a:pPr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Укрепляет кости</a:t>
            </a:r>
          </a:p>
          <a:p>
            <a:pPr>
              <a:buNone/>
            </a:pPr>
            <a:r>
              <a:rPr lang="ru-RU" sz="1400" dirty="0" smtClean="0"/>
              <a:t>Снижает риск остеопороза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1779588"/>
            <a:ext cx="2514600" cy="11695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Сердце</a:t>
            </a:r>
          </a:p>
          <a:p>
            <a:pPr>
              <a:buNone/>
            </a:pPr>
            <a:r>
              <a:rPr lang="ru-RU" sz="1400" dirty="0" smtClean="0"/>
              <a:t>Снижает риск болезни сердца</a:t>
            </a:r>
          </a:p>
          <a:p>
            <a:pPr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Укрепляет сердечную мышцу</a:t>
            </a:r>
          </a:p>
          <a:p>
            <a:pPr>
              <a:buNone/>
            </a:pPr>
            <a:r>
              <a:rPr lang="ru-RU" sz="1400" dirty="0" smtClean="0"/>
              <a:t>Увеличивает объем крови </a:t>
            </a:r>
            <a:br>
              <a:rPr lang="ru-RU" sz="1400" dirty="0" smtClean="0"/>
            </a:br>
            <a:r>
              <a:rPr lang="ru-RU" sz="1400" dirty="0" smtClean="0"/>
              <a:t>в организм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5055950"/>
            <a:ext cx="2667000" cy="160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Кровеносные сосуды</a:t>
            </a:r>
          </a:p>
          <a:p>
            <a:pPr>
              <a:buNone/>
            </a:pPr>
            <a:r>
              <a:rPr lang="ru-RU" sz="1400" dirty="0" smtClean="0"/>
              <a:t>Увеличивает уровень  хорошего холестерина (ЛПВП)</a:t>
            </a:r>
          </a:p>
          <a:p>
            <a:pPr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Снижает артериальное давление в состоянии покоя</a:t>
            </a:r>
          </a:p>
          <a:p>
            <a:pPr>
              <a:buNone/>
            </a:pPr>
            <a:r>
              <a:rPr lang="ru-RU" sz="1400" dirty="0" smtClean="0"/>
              <a:t>Снижает риск атеросклероза </a:t>
            </a:r>
          </a:p>
          <a:p>
            <a:pPr>
              <a:buNone/>
            </a:pPr>
            <a:r>
              <a:rPr lang="ru-RU" sz="1400" dirty="0" smtClean="0"/>
              <a:t>Улучшает кровообращение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4241324"/>
            <a:ext cx="2514600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Ободочная кишка</a:t>
            </a:r>
          </a:p>
          <a:p>
            <a:pPr>
              <a:buNone/>
            </a:pPr>
            <a:r>
              <a:rPr lang="ru-RU" sz="1400" dirty="0" smtClean="0"/>
              <a:t>Снижает риск рака ободочной кишки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3455988"/>
            <a:ext cx="2971800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Печень и поджелудочная железа</a:t>
            </a:r>
          </a:p>
          <a:p>
            <a:pPr>
              <a:buNone/>
            </a:pPr>
            <a:r>
              <a:rPr lang="ru-RU" sz="1400" dirty="0" smtClean="0"/>
              <a:t>Ускоряет обмен веществ</a:t>
            </a:r>
          </a:p>
          <a:p>
            <a:pPr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Снижает риск диабета 2 типа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2465388"/>
            <a:ext cx="2743200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Легкие</a:t>
            </a:r>
          </a:p>
          <a:p>
            <a:pPr>
              <a:buNone/>
            </a:pPr>
            <a:r>
              <a:rPr lang="ru-RU" sz="1400" dirty="0" smtClean="0"/>
              <a:t>Улучшает  дыхательную емкость </a:t>
            </a:r>
          </a:p>
          <a:p>
            <a:pPr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Улучшает способность выделять кислород из воздуха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573306"/>
            <a:ext cx="2743200" cy="1815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Головной мозг</a:t>
            </a:r>
          </a:p>
          <a:p>
            <a:pPr>
              <a:buNone/>
            </a:pPr>
            <a:r>
              <a:rPr lang="ru-RU" sz="1400" dirty="0" smtClean="0"/>
              <a:t>Снижает стресс и улучшает настроение</a:t>
            </a:r>
          </a:p>
          <a:p>
            <a:pPr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Снижает риск депрессии</a:t>
            </a:r>
          </a:p>
          <a:p>
            <a:pPr>
              <a:buNone/>
            </a:pPr>
            <a:r>
              <a:rPr lang="ru-RU" sz="1400" dirty="0" smtClean="0"/>
              <a:t>Снижает беспокойство</a:t>
            </a:r>
          </a:p>
          <a:p>
            <a:pPr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Улучшает концентрацию</a:t>
            </a:r>
          </a:p>
          <a:p>
            <a:pPr>
              <a:buNone/>
            </a:pPr>
            <a:r>
              <a:rPr lang="ru-RU" sz="1400" dirty="0" smtClean="0"/>
              <a:t>Увеличивает количество кислорода и питательных в-в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dirty="0" smtClean="0"/>
              <a:t> принципов успешной программы по занятиям физкультурой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Оценка</a:t>
            </a:r>
          </a:p>
          <a:p>
            <a:pPr marL="514350" indent="-514350">
              <a:buAutoNum type="arabicPeriod"/>
            </a:pPr>
            <a:r>
              <a:rPr lang="ru-RU" dirty="0" smtClean="0"/>
              <a:t>Планирование</a:t>
            </a:r>
          </a:p>
          <a:p>
            <a:pPr marL="514350" indent="-514350">
              <a:buAutoNum type="arabicPeriod"/>
            </a:pPr>
            <a:r>
              <a:rPr lang="ru-RU" dirty="0" smtClean="0"/>
              <a:t>Организация 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Выполнение</a:t>
            </a:r>
          </a:p>
          <a:p>
            <a:pPr marL="514350" indent="-514350">
              <a:buAutoNum type="arabicPeriod"/>
            </a:pPr>
            <a:r>
              <a:rPr lang="ru-RU" dirty="0" smtClean="0"/>
              <a:t>Тестирование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None/>
            </a:pPr>
            <a:r>
              <a:rPr lang="ru-RU" sz="2400" i="1" dirty="0" smtClean="0"/>
              <a:t>Адаптировано с </a:t>
            </a:r>
            <a:r>
              <a:rPr lang="en-US" sz="2400" i="1" dirty="0" smtClean="0">
                <a:hlinkClick r:id="rId2"/>
              </a:rPr>
              <a:t>www.mayoclinic.org</a:t>
            </a:r>
            <a:endParaRPr lang="ru-RU" sz="2400" i="1" dirty="0" smtClean="0"/>
          </a:p>
          <a:p>
            <a:pPr marL="514350" indent="-514350">
              <a:buNone/>
            </a:pPr>
            <a:endParaRPr lang="en-US" sz="2400" i="1" dirty="0"/>
          </a:p>
        </p:txBody>
      </p:sp>
      <p:pic>
        <p:nvPicPr>
          <p:cNvPr id="16386" name="Picture 2" descr="http://geeknewscentral.com/wp-content/uploads/2011/08/hourgl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0493">
            <a:off x="4572000" y="1522286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52" y="5334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Некоторые руководители занимаются физкультурой лишь в рамках </a:t>
            </a:r>
            <a:br>
              <a:rPr lang="ru-RU" sz="3600" dirty="0" smtClean="0"/>
            </a:br>
            <a:r>
              <a:rPr lang="ru-RU" sz="3600" dirty="0" smtClean="0"/>
              <a:t>«работа </a:t>
            </a:r>
            <a:r>
              <a:rPr lang="ru-RU" sz="3600" dirty="0" smtClean="0"/>
              <a:t>на-бегу»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951037"/>
            <a:ext cx="35052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«Сотрудники системы здравоохранения могут </a:t>
            </a:r>
            <a:br>
              <a:rPr lang="ru-RU" dirty="0" smtClean="0"/>
            </a:br>
            <a:r>
              <a:rPr lang="ru-RU" dirty="0" smtClean="0"/>
              <a:t>не видеть своих собственных ошибок»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2200" dirty="0" smtClean="0"/>
              <a:t>(Основано на статье </a:t>
            </a:r>
            <a:r>
              <a:rPr lang="ru-RU" sz="2200" dirty="0" err="1" smtClean="0"/>
              <a:t>Мукамал</a:t>
            </a:r>
            <a:r>
              <a:rPr lang="ru-RU" sz="2200" dirty="0" smtClean="0"/>
              <a:t> К и </a:t>
            </a:r>
            <a:r>
              <a:rPr lang="ru-RU" sz="2200" dirty="0" err="1" smtClean="0"/>
              <a:t>Хельфанда</a:t>
            </a:r>
            <a:r>
              <a:rPr lang="ru-RU" sz="2200" dirty="0" smtClean="0"/>
              <a:t> Б в </a:t>
            </a:r>
            <a:r>
              <a:rPr lang="en-US" sz="2200" i="1" dirty="0" smtClean="0"/>
              <a:t>Archives of Internal Medicine, 2012</a:t>
            </a:r>
            <a:r>
              <a:rPr lang="en-US" sz="2200" dirty="0" smtClean="0"/>
              <a:t>).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552" y="1905000"/>
            <a:ext cx="5090998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1. </a:t>
            </a:r>
            <a:r>
              <a:rPr lang="ru-RU" dirty="0" smtClean="0"/>
              <a:t>Оценка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62000"/>
            <a:ext cx="7696200" cy="5181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i="1" dirty="0" smtClean="0"/>
              <a:t>     Для того, чтобы оценить ваше сердечно-сосудистое и мышечное здоровье, гибкость и общее состояние вашего организма, произведите следующие замеры: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Пульс до и после прогулки в 1,6 км (1 миля)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Сколько времени у вас ушло для того, чтобы пройти 1,6 км (1 милю)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Сколько отжиманий вы можете сделать за раз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Как далеко вы можете дотянуться вперед, сидя на полу </a:t>
            </a:r>
            <a:br>
              <a:rPr lang="ru-RU" sz="2000" dirty="0" smtClean="0"/>
            </a:br>
            <a:r>
              <a:rPr lang="ru-RU" sz="2000" dirty="0" smtClean="0"/>
              <a:t>с выпрямленными вперед ногами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Обхват вашей талии. Замер делается без одежды по линии прямо над тазовой костью 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Ваш индекс массы тела (ИМТ)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Калькулятор ИМТ (на русском):</a:t>
            </a:r>
          </a:p>
          <a:p>
            <a:pPr>
              <a:buNone/>
            </a:pPr>
            <a:r>
              <a:rPr lang="en-US" sz="2000" dirty="0" smtClean="0">
                <a:hlinkClick r:id="rId2"/>
              </a:rPr>
              <a:t>http://www.takzdorovo.ru/calcs/492/intro/</a:t>
            </a:r>
            <a:r>
              <a:rPr lang="ru-RU" sz="2000" dirty="0" smtClean="0"/>
              <a:t>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Калькулятор ИМТ (на английском): </a:t>
            </a:r>
          </a:p>
          <a:p>
            <a:pPr>
              <a:buNone/>
            </a:pPr>
            <a:r>
              <a:rPr lang="en-US" sz="2000" dirty="0" smtClean="0">
                <a:hlinkClick r:id="rId3"/>
              </a:rPr>
              <a:t>http://www.nhlbi.nih.gov/health/educational/lose_wt/BMI/bmicalc.htm</a:t>
            </a:r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5362" name="Picture 2" descr="http://www.fitday.com/fitness-articles/measure%20wai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1671" y="3352800"/>
            <a:ext cx="2641329" cy="17526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2. Планирование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8116"/>
            <a:ext cx="83058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    Легко сказать, что вы будете заниматься физкультурой каждый день. Но для этого вам понадобиться план. Создавая программу занятий, помните о следующем: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/>
              <a:t>Учитывайте свои </a:t>
            </a:r>
            <a:r>
              <a:rPr lang="ru-RU" sz="2400" dirty="0" err="1" smtClean="0"/>
              <a:t>фитнесс-цели</a:t>
            </a:r>
            <a:endParaRPr lang="ru-RU" sz="2400" dirty="0" smtClean="0"/>
          </a:p>
          <a:p>
            <a:pPr>
              <a:buFont typeface="Courier New" pitchFamily="49" charset="0"/>
              <a:buChar char="o"/>
            </a:pPr>
            <a:r>
              <a:rPr lang="ru-RU" sz="2400" dirty="0" smtClean="0"/>
              <a:t>Разработайте уравновешенную программу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/>
              <a:t>Продвигайтесь в своем темпе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/>
              <a:t>Пусть физкультура станет частью </a:t>
            </a:r>
          </a:p>
          <a:p>
            <a:pPr>
              <a:buNone/>
            </a:pPr>
            <a:r>
              <a:rPr lang="ru-RU" sz="2400" dirty="0" smtClean="0"/>
              <a:t>     вашего распорядка дня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/>
              <a:t>Планируйте включение в свою программу </a:t>
            </a:r>
          </a:p>
          <a:p>
            <a:pPr>
              <a:buNone/>
            </a:pPr>
            <a:r>
              <a:rPr lang="ru-RU" sz="2400" dirty="0" smtClean="0"/>
              <a:t>     различных видов физической активности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/>
              <a:t>Дайте время организму восстановиться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/>
              <a:t>Запишите свой план</a:t>
            </a:r>
          </a:p>
          <a:p>
            <a:pPr>
              <a:buFont typeface="Courier New" pitchFamily="49" charset="0"/>
              <a:buChar char="o"/>
            </a:pPr>
            <a:endParaRPr lang="ru-RU" sz="2400" dirty="0" smtClean="0"/>
          </a:p>
          <a:p>
            <a:pPr>
              <a:buFont typeface="Courier New" pitchFamily="49" charset="0"/>
              <a:buChar char="o"/>
            </a:pPr>
            <a:endParaRPr lang="ru-RU" sz="2400" dirty="0" smtClean="0"/>
          </a:p>
          <a:p>
            <a:pPr>
              <a:buFont typeface="Courier New" pitchFamily="49" charset="0"/>
              <a:buChar char="o"/>
            </a:pPr>
            <a:endParaRPr lang="en-US" sz="2400" dirty="0"/>
          </a:p>
        </p:txBody>
      </p:sp>
      <p:pic>
        <p:nvPicPr>
          <p:cNvPr id="5" name="Picture 2" descr="http://www.davita.com/UploadedImages/Exerci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7703" y="3505200"/>
            <a:ext cx="232029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3. Организация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181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Это ваша возможность заложить </a:t>
            </a:r>
          </a:p>
          <a:p>
            <a:pPr>
              <a:buNone/>
            </a:pPr>
            <a:r>
              <a:rPr lang="ru-RU" i="1" dirty="0" smtClean="0"/>
              <a:t>основание и затем построить </a:t>
            </a:r>
          </a:p>
          <a:p>
            <a:pPr>
              <a:buNone/>
            </a:pPr>
            <a:r>
              <a:rPr lang="ru-RU" i="1" dirty="0" smtClean="0"/>
              <a:t>конкретные, измеряемые, достижимые,</a:t>
            </a:r>
          </a:p>
          <a:p>
            <a:pPr>
              <a:buNone/>
            </a:pPr>
            <a:r>
              <a:rPr lang="ru-RU" i="1" dirty="0" smtClean="0"/>
              <a:t> реалистичные и своевременные планы </a:t>
            </a:r>
          </a:p>
          <a:p>
            <a:pPr>
              <a:buNone/>
            </a:pPr>
            <a:r>
              <a:rPr lang="ru-RU" i="1" dirty="0" smtClean="0"/>
              <a:t>(</a:t>
            </a:r>
            <a:r>
              <a:rPr lang="en-US" i="1" dirty="0" smtClean="0"/>
              <a:t>SMART)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Начните с приобретения простого спортивного инвентаря </a:t>
            </a:r>
            <a:br>
              <a:rPr lang="ru-RU" dirty="0" smtClean="0"/>
            </a:br>
            <a:r>
              <a:rPr lang="ru-RU" dirty="0" smtClean="0"/>
              <a:t>и спортивной обуви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Приобретите базовое спортивное снаряжение на свой вкус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Спланируйте вид активности, которым хотите заниматься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Создайте расписание и системы поддержки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Награждайте себя за достижения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Начните понемногу, постепенно и </a:t>
            </a:r>
            <a:r>
              <a:rPr lang="ru-RU" b="1" dirty="0" smtClean="0"/>
              <a:t>никогда</a:t>
            </a:r>
            <a:r>
              <a:rPr lang="ru-RU" dirty="0" smtClean="0"/>
              <a:t> уже </a:t>
            </a:r>
            <a:br>
              <a:rPr lang="ru-RU" dirty="0" smtClean="0"/>
            </a:br>
            <a:r>
              <a:rPr lang="ru-RU" b="1" dirty="0" smtClean="0"/>
              <a:t>не переставайте</a:t>
            </a:r>
            <a:r>
              <a:rPr lang="ru-RU" dirty="0" smtClean="0"/>
              <a:t> заниматься физкультурой!</a:t>
            </a:r>
            <a:endParaRPr lang="en-US" dirty="0"/>
          </a:p>
        </p:txBody>
      </p:sp>
      <p:pic>
        <p:nvPicPr>
          <p:cNvPr id="5" name="Picture 2" descr="http://www.treadmillreviews.net/wp-content/uploads/2011/08/healthy-heart-lif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2675" y="76200"/>
            <a:ext cx="2676525" cy="28575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4. Выполнение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70104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smtClean="0"/>
              <a:t>    Теперь вы готовы к действию. </a:t>
            </a:r>
            <a:br>
              <a:rPr lang="ru-RU" i="1" dirty="0" smtClean="0"/>
            </a:br>
            <a:r>
              <a:rPr lang="ru-RU" i="1" dirty="0" smtClean="0"/>
              <a:t>Начиная, помните о следующем: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Начните понемногу и постепенно наращивайте нагрузку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Если нужно, то разбейте </a:t>
            </a:r>
          </a:p>
          <a:p>
            <a:pPr>
              <a:buNone/>
            </a:pPr>
            <a:r>
              <a:rPr lang="ru-RU" dirty="0" smtClean="0"/>
              <a:t>    свой сложный план </a:t>
            </a:r>
            <a:br>
              <a:rPr lang="ru-RU" dirty="0" smtClean="0"/>
            </a:br>
            <a:r>
              <a:rPr lang="ru-RU" dirty="0" smtClean="0"/>
              <a:t>на более простые составляющие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Подойдите к делу творчески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Прислушивайтесь к своему </a:t>
            </a:r>
          </a:p>
          <a:p>
            <a:pPr>
              <a:buNone/>
            </a:pPr>
            <a:r>
              <a:rPr lang="ru-RU" dirty="0" smtClean="0"/>
              <a:t>     организму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Проявите гибкость</a:t>
            </a:r>
            <a:endParaRPr lang="en-US" dirty="0"/>
          </a:p>
        </p:txBody>
      </p:sp>
      <p:pic>
        <p:nvPicPr>
          <p:cNvPr id="12290" name="Picture 2" descr="http://www.coachsara.com/blog_images/Exerc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2491" y="4419600"/>
            <a:ext cx="2554309" cy="2318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5. Тестирование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4356"/>
            <a:ext cx="7620000" cy="48726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     Повторите оценку своего здоровья спустя 6 недель после начала тренировок, а потом снова через 3 и 6 месяцев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Проводите оценку периодически, чтобы проверить свой прогресс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Если нужно, то увеличьте время занятий физкультурой </a:t>
            </a:r>
            <a:br>
              <a:rPr lang="ru-RU" dirty="0" smtClean="0"/>
            </a:br>
            <a:r>
              <a:rPr lang="ru-RU" dirty="0" smtClean="0"/>
              <a:t>или измените вид упражнений, чтобы продолжать продвижение к прогрессу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Если вы утратите мотивацию, то поставьте перед собой новые цели или попробуйте новый вид активности. Попробуйте заниматься спортом с другом или запишитесь в группу. 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Не думайте о физкультуре слишком много – пусть на вас не давит мысль о том, как «правильно» тренироваться.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Пусть эта здоровая привычка будет с вами на всю жизнь.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Никогда, никогда на бросайте свою программу </a:t>
            </a:r>
            <a:br>
              <a:rPr lang="ru-RU" dirty="0" smtClean="0"/>
            </a:br>
            <a:r>
              <a:rPr lang="ru-RU" dirty="0" smtClean="0"/>
              <a:t>по занятиям физкультурой. </a:t>
            </a:r>
            <a:endParaRPr lang="en-US" dirty="0"/>
          </a:p>
        </p:txBody>
      </p:sp>
      <p:pic>
        <p:nvPicPr>
          <p:cNvPr id="11266" name="Picture 2" descr="https://static.sharecare.com/promo/topics/exercise-weight-l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8924"/>
            <a:ext cx="2609431" cy="147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dirty="0" smtClean="0"/>
              <a:t> принципов успешной программы по занятиям физкультурой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Оценка</a:t>
            </a:r>
          </a:p>
          <a:p>
            <a:pPr marL="514350" indent="-514350">
              <a:buAutoNum type="arabicPeriod"/>
            </a:pPr>
            <a:r>
              <a:rPr lang="ru-RU" dirty="0" smtClean="0"/>
              <a:t>Планирование</a:t>
            </a:r>
          </a:p>
          <a:p>
            <a:pPr marL="514350" indent="-514350">
              <a:buAutoNum type="arabicPeriod"/>
            </a:pPr>
            <a:r>
              <a:rPr lang="ru-RU" dirty="0" smtClean="0"/>
              <a:t>Организация 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Выполнение</a:t>
            </a:r>
          </a:p>
          <a:p>
            <a:pPr marL="514350" indent="-514350">
              <a:buAutoNum type="arabicPeriod"/>
            </a:pPr>
            <a:r>
              <a:rPr lang="ru-RU" dirty="0" smtClean="0"/>
              <a:t>Тестирование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None/>
            </a:pPr>
            <a:r>
              <a:rPr lang="ru-RU" sz="2400" i="1" dirty="0" smtClean="0"/>
              <a:t>Адаптировано с </a:t>
            </a:r>
            <a:r>
              <a:rPr lang="en-US" sz="2400" i="1" dirty="0" smtClean="0">
                <a:hlinkClick r:id="rId2"/>
              </a:rPr>
              <a:t>www.mayoclinic.org</a:t>
            </a:r>
            <a:endParaRPr lang="ru-RU" sz="2400" i="1" dirty="0" smtClean="0"/>
          </a:p>
          <a:p>
            <a:pPr marL="514350" indent="-514350">
              <a:buNone/>
            </a:pPr>
            <a:endParaRPr lang="en-US" sz="2400" i="1" dirty="0"/>
          </a:p>
        </p:txBody>
      </p:sp>
      <p:pic>
        <p:nvPicPr>
          <p:cNvPr id="4" name="Picture 2" descr="http://geeknewscentral.com/wp-content/uploads/2011/08/hourgl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0493">
            <a:off x="4572000" y="1522286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Дверь первая: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упражнения – ЧТО</a:t>
            </a:r>
          </a:p>
          <a:p>
            <a:pPr>
              <a:buNone/>
            </a:pPr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Дверь вторая: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упражнения – КАК</a:t>
            </a:r>
          </a:p>
          <a:p>
            <a:pPr>
              <a:buNone/>
            </a:pPr>
            <a:r>
              <a:rPr lang="ru-RU" i="1" dirty="0" smtClean="0"/>
              <a:t>Дверь третья: </a:t>
            </a:r>
            <a:r>
              <a:rPr lang="ru-RU" dirty="0" smtClean="0"/>
              <a:t>упражнения – ЧТО ПОТОМ</a:t>
            </a:r>
            <a:endParaRPr lang="en-US" i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Три двери, ведущие к успеху </a:t>
            </a:r>
            <a:br>
              <a:rPr lang="ru-RU" dirty="0" smtClean="0"/>
            </a:br>
            <a:r>
              <a:rPr lang="ru-RU" dirty="0" smtClean="0"/>
              <a:t>в физических упражнениях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440425"/>
            <a:ext cx="4084638" cy="30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4938"/>
            <a:ext cx="8229600" cy="63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24384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Неактивный </a:t>
            </a:r>
          </a:p>
          <a:p>
            <a:pPr>
              <a:buNone/>
            </a:pPr>
            <a:r>
              <a:rPr lang="ru-RU" sz="2400" dirty="0" smtClean="0"/>
              <a:t>образ жизни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71800" y="202276"/>
            <a:ext cx="24384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dirty="0" smtClean="0"/>
              <a:t>Регулярные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dirty="0" smtClean="0"/>
              <a:t>физические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dirty="0" smtClean="0"/>
              <a:t>нагрузки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dirty="0" smtClean="0"/>
              <a:t>средней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dirty="0" smtClean="0"/>
              <a:t>интенсивности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19800" y="247709"/>
            <a:ext cx="1828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noProof="0" dirty="0" smtClean="0"/>
              <a:t>Высокий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noProof="0" dirty="0" smtClean="0"/>
              <a:t>уровень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noProof="0" dirty="0" smtClean="0"/>
              <a:t>физической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noProof="0" dirty="0" smtClean="0"/>
              <a:t>активности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5791200"/>
            <a:ext cx="2514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Самая короткая продолжительность жизни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95800" y="6096000"/>
            <a:ext cx="1905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 + 1,6 лет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91400" y="6096000"/>
            <a:ext cx="1981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 + 3,8 лет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880387">
            <a:off x="4402068" y="1188708"/>
            <a:ext cx="4886400" cy="430165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Один из самых лучших способов увеличить мотивацию к физическим упражнениям – это понять ВАЖНОСТЬ ФИЗКУЛЬТУРЫ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Контроль веса</a:t>
            </a:r>
          </a:p>
          <a:p>
            <a:r>
              <a:rPr lang="ru-RU" dirty="0" smtClean="0"/>
              <a:t>Ускорение метаболизма</a:t>
            </a:r>
          </a:p>
          <a:p>
            <a:r>
              <a:rPr lang="ru-RU" dirty="0" smtClean="0"/>
              <a:t>Здоровое сердце</a:t>
            </a:r>
          </a:p>
          <a:p>
            <a:r>
              <a:rPr lang="ru-RU" dirty="0" smtClean="0"/>
              <a:t>Снижение риска </a:t>
            </a:r>
          </a:p>
          <a:p>
            <a:pPr>
              <a:buNone/>
            </a:pPr>
            <a:r>
              <a:rPr lang="ru-RU" dirty="0" smtClean="0"/>
              <a:t>      повышенного артериального </a:t>
            </a:r>
          </a:p>
          <a:p>
            <a:pPr>
              <a:buNone/>
            </a:pPr>
            <a:r>
              <a:rPr lang="ru-RU" dirty="0" smtClean="0"/>
              <a:t>      давления</a:t>
            </a:r>
          </a:p>
          <a:p>
            <a:r>
              <a:rPr lang="ru-RU" dirty="0" smtClean="0"/>
              <a:t>Укрепление иммунной системы</a:t>
            </a:r>
          </a:p>
          <a:p>
            <a:r>
              <a:rPr lang="ru-RU" dirty="0" smtClean="0"/>
              <a:t>Чувство собственного</a:t>
            </a:r>
          </a:p>
          <a:p>
            <a:pPr>
              <a:buNone/>
            </a:pPr>
            <a:r>
              <a:rPr lang="ru-RU" dirty="0" smtClean="0"/>
              <a:t>      достоинства</a:t>
            </a:r>
          </a:p>
          <a:p>
            <a:r>
              <a:rPr lang="ru-RU" dirty="0" smtClean="0"/>
              <a:t>Увеличение энергии</a:t>
            </a:r>
          </a:p>
          <a:p>
            <a:r>
              <a:rPr lang="ru-RU" dirty="0" smtClean="0"/>
              <a:t>Сильные кости и суставы</a:t>
            </a:r>
          </a:p>
          <a:p>
            <a:r>
              <a:rPr lang="ru-RU" dirty="0" smtClean="0"/>
              <a:t>Улучшение самоимиджа</a:t>
            </a:r>
          </a:p>
          <a:p>
            <a:r>
              <a:rPr lang="ru-RU" dirty="0" smtClean="0"/>
              <a:t>Повышение тонуса мышц</a:t>
            </a:r>
          </a:p>
          <a:p>
            <a:r>
              <a:rPr lang="ru-RU" dirty="0" smtClean="0"/>
              <a:t>Снятие стресса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12708" y="2388275"/>
            <a:ext cx="332169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На какой бы стадии вы не были: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/>
              <a:t>Начните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/>
              <a:t>Продолжайте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/>
              <a:t>Увеличивайте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/>
              <a:t>Адаптируйте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/>
              <a:t>Никогда не останавливайтесь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411996">
            <a:off x="246897" y="78475"/>
            <a:ext cx="8458200" cy="6477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МЫСЛИТЕ</a:t>
            </a:r>
            <a:r>
              <a:rPr lang="ru-RU" sz="3600" dirty="0" smtClean="0"/>
              <a:t> положительно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ЗАНИМАЙТЕСЬ СПОРТОМ </a:t>
            </a:r>
            <a:r>
              <a:rPr lang="ru-RU" dirty="0" smtClean="0"/>
              <a:t>каждый день</a:t>
            </a:r>
          </a:p>
          <a:p>
            <a:pPr>
              <a:buNone/>
            </a:pPr>
            <a:r>
              <a:rPr lang="ru-RU" b="1" dirty="0" smtClean="0">
                <a:solidFill>
                  <a:srgbClr val="92D050"/>
                </a:solidFill>
              </a:rPr>
              <a:t>ПИТАЙТЕСЬ</a:t>
            </a:r>
            <a:r>
              <a:rPr lang="ru-RU" dirty="0" smtClean="0"/>
              <a:t> здоровой пищей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РАБОТАЙТЕ</a:t>
            </a:r>
            <a:r>
              <a:rPr lang="ru-RU" dirty="0" smtClean="0"/>
              <a:t> усердно</a:t>
            </a: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ОСТАВАЙТЕСЬ</a:t>
            </a:r>
            <a:r>
              <a:rPr lang="ru-RU" dirty="0" smtClean="0"/>
              <a:t> сильным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укрепляйте</a:t>
            </a:r>
            <a:r>
              <a:rPr lang="ru-RU" dirty="0" smtClean="0"/>
              <a:t> веру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ВОЛНУЙТЕСЬ</a:t>
            </a:r>
            <a:r>
              <a:rPr lang="ru-RU" dirty="0" smtClean="0"/>
              <a:t> меньше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ЧИТАЙТЕ</a:t>
            </a:r>
            <a:r>
              <a:rPr lang="ru-RU" dirty="0" smtClean="0"/>
              <a:t> больше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БУДЬТЕ</a:t>
            </a:r>
            <a:r>
              <a:rPr lang="ru-RU" dirty="0" smtClean="0"/>
              <a:t> счастливы!</a:t>
            </a:r>
            <a:endParaRPr lang="en-US" dirty="0"/>
          </a:p>
        </p:txBody>
      </p:sp>
      <p:pic>
        <p:nvPicPr>
          <p:cNvPr id="6146" name="Picture 2" descr="http://i.kinja-img.com/gawker-media/image/upload/s--yNJl0x5o--/17ttl3ha70r2u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9663" y="2819400"/>
            <a:ext cx="4008137" cy="2667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  <a:solidFill>
            <a:srgbClr val="92D050"/>
          </a:solidFill>
          <a:ln>
            <a:solidFill>
              <a:srgbClr val="FFFF00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Как может руководитель по пропаганде здорового образа жизни установить </a:t>
            </a:r>
            <a:br>
              <a:rPr lang="ru-RU" dirty="0" smtClean="0"/>
            </a:br>
            <a:r>
              <a:rPr lang="ru-RU" dirty="0" smtClean="0"/>
              <a:t>для себя самого</a:t>
            </a:r>
            <a:r>
              <a:rPr lang="en-US" dirty="0" smtClean="0"/>
              <a:t> </a:t>
            </a:r>
            <a:r>
              <a:rPr lang="ru-RU" dirty="0" smtClean="0"/>
              <a:t>простую программу </a:t>
            </a:r>
            <a:br>
              <a:rPr lang="ru-RU" dirty="0" smtClean="0"/>
            </a:br>
            <a:r>
              <a:rPr lang="ru-RU" dirty="0" smtClean="0"/>
              <a:t>по занятиям физическими упражнениями, придерживаться ее и быть примером </a:t>
            </a:r>
            <a:br>
              <a:rPr lang="ru-RU" dirty="0" smtClean="0"/>
            </a:br>
            <a:r>
              <a:rPr lang="ru-RU" dirty="0" smtClean="0"/>
              <a:t>для окружающих?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Статья </a:t>
            </a:r>
            <a:r>
              <a:rPr lang="en-US" dirty="0" smtClean="0"/>
              <a:t>A</a:t>
            </a:r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ru-RU" dirty="0" smtClean="0"/>
              <a:t>о презентации </a:t>
            </a:r>
            <a:br>
              <a:rPr lang="ru-RU" dirty="0" smtClean="0"/>
            </a:br>
            <a:r>
              <a:rPr lang="ru-RU" dirty="0" smtClean="0"/>
              <a:t>по физическим упражнениям</a:t>
            </a:r>
            <a:br>
              <a:rPr lang="ru-RU" dirty="0" smtClean="0"/>
            </a:br>
            <a:r>
              <a:rPr lang="ru-RU" dirty="0" smtClean="0"/>
              <a:t>написанная во время конференции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048000"/>
            <a:ext cx="3501333" cy="310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Вице-президент Адвентистской Церкви поразил конференцию по здоровью 50 отжиманиями</a:t>
            </a:r>
            <a:br>
              <a:rPr lang="ru-RU" sz="2400" dirty="0" smtClean="0"/>
            </a:br>
            <a:r>
              <a:rPr lang="ru-RU" sz="1800" i="1" dirty="0" smtClean="0"/>
              <a:t>Эндрю </a:t>
            </a:r>
            <a:r>
              <a:rPr lang="ru-RU" sz="1800" i="1" dirty="0" err="1" smtClean="0"/>
              <a:t>МакЧесни</a:t>
            </a:r>
            <a:r>
              <a:rPr lang="ru-RU" sz="1800" i="1" dirty="0" smtClean="0"/>
              <a:t>, онлайн издание </a:t>
            </a:r>
            <a:r>
              <a:rPr lang="en-US" sz="1800" i="1" dirty="0" smtClean="0"/>
              <a:t>AR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/>
              <a:t>В среду высокопоставленный представитель Адвентистской Церкви призвал 1150 делегатов Женевской конференции по здоровью задуматься над своими привычками относительно</a:t>
            </a:r>
            <a:r>
              <a:rPr lang="en-US" sz="1200" dirty="0" smtClean="0"/>
              <a:t> </a:t>
            </a:r>
            <a:r>
              <a:rPr lang="ru-RU" sz="1200" dirty="0" smtClean="0"/>
              <a:t>питания и физической активности  и … подкрепил свои слова делом, продемонстрировав прямо на сцене интенсивную тренировку. </a:t>
            </a:r>
          </a:p>
          <a:p>
            <a:pPr>
              <a:buNone/>
            </a:pPr>
            <a:r>
              <a:rPr lang="ru-RU" sz="1200" dirty="0" err="1" smtClean="0"/>
              <a:t>Дельберт</a:t>
            </a:r>
            <a:r>
              <a:rPr lang="ru-RU" sz="1200" dirty="0" smtClean="0"/>
              <a:t> Бейкер, вице-президент всемирной Адвентистской Церкви, присоединился к </a:t>
            </a:r>
            <a:r>
              <a:rPr lang="en-US" sz="1200" dirty="0" smtClean="0"/>
              <a:t> </a:t>
            </a:r>
            <a:r>
              <a:rPr lang="ru-RU" sz="1200" dirty="0" smtClean="0"/>
              <a:t>бывшему врачу президента США Барака </a:t>
            </a:r>
            <a:r>
              <a:rPr lang="ru-RU" sz="1200" dirty="0" err="1" smtClean="0"/>
              <a:t>Обамы</a:t>
            </a:r>
            <a:r>
              <a:rPr lang="ru-RU" sz="1200" dirty="0" smtClean="0"/>
              <a:t> и президенту крупной Австралийской </a:t>
            </a:r>
            <a:r>
              <a:rPr lang="en-US" sz="1200" dirty="0" smtClean="0"/>
              <a:t> </a:t>
            </a:r>
            <a:r>
              <a:rPr lang="ru-RU" sz="1200" dirty="0" smtClean="0"/>
              <a:t>продуктовой компании, сказав, что здоровые привычки начинаются с каждого и что только </a:t>
            </a:r>
            <a:r>
              <a:rPr lang="en-US" sz="1200" dirty="0" smtClean="0"/>
              <a:t> </a:t>
            </a:r>
            <a:r>
              <a:rPr lang="ru-RU" sz="1200" dirty="0" smtClean="0"/>
              <a:t>подкрепляя слова делом делегаты смогут поделиться изученными на конференции принципами с окружающими. </a:t>
            </a:r>
          </a:p>
          <a:p>
            <a:pPr>
              <a:buNone/>
            </a:pPr>
            <a:r>
              <a:rPr lang="ru-RU" sz="1200" dirty="0" smtClean="0"/>
              <a:t>«Пославшие вас хотят увидеть, как вы практикуете то, о чем говорите»,- сказал Бейкер.</a:t>
            </a:r>
          </a:p>
          <a:p>
            <a:pPr>
              <a:buNone/>
            </a:pPr>
            <a:r>
              <a:rPr lang="ru-RU" sz="1200" dirty="0" smtClean="0"/>
              <a:t>Бейкер, одетый в спортивные штаны и кроссовки, подчеркнул свои слова, приняв упор лежа и в быстром темпе проделав </a:t>
            </a:r>
            <a:br>
              <a:rPr lang="ru-RU" sz="1200" dirty="0" smtClean="0"/>
            </a:br>
            <a:r>
              <a:rPr lang="ru-RU" sz="1200" dirty="0" smtClean="0"/>
              <a:t>50 отжиманий, вызвав тем самым удивленные аплодисменты. </a:t>
            </a:r>
          </a:p>
          <a:p>
            <a:pPr>
              <a:buNone/>
            </a:pPr>
            <a:r>
              <a:rPr lang="ru-RU" sz="1200" dirty="0" smtClean="0"/>
              <a:t>Он также проделал 50 подъемов корпуса, а затем прыжки с хлопками и упражнения на растяжку, добавив, что все это можно делать в комнатах швейцарской гостиницы, в которой разместились участники конференции. </a:t>
            </a:r>
          </a:p>
          <a:p>
            <a:pPr>
              <a:buNone/>
            </a:pPr>
            <a:r>
              <a:rPr lang="ru-RU" sz="1200" dirty="0" smtClean="0"/>
              <a:t>Призыв к физкультуре прозвучал на второй день Глобальной Конференции по здоровью и образу жизни,  на открытии которой всемирно известные лидеры из области здоровья предупредили о растущей эпидемии неинфекционных заболеваний, вызванных неактивным образом жизни и неправильным питанием. Целью недельной конференции является снабдить участников всем необходимым для взращивания физического и духовного здоровья людей у себя в странах. </a:t>
            </a:r>
          </a:p>
          <a:p>
            <a:pPr>
              <a:buNone/>
            </a:pPr>
            <a:r>
              <a:rPr lang="ru-RU" sz="1200" b="1" dirty="0" smtClean="0"/>
              <a:t>«Вставайте с дивана»</a:t>
            </a:r>
          </a:p>
          <a:p>
            <a:pPr>
              <a:buNone/>
            </a:pPr>
            <a:r>
              <a:rPr lang="ru-RU" sz="1200" dirty="0" smtClean="0"/>
              <a:t>Бейкер, за плечами у которого марафонские забеги на всех семи континентах, включая Антарктиду, провел тренировку прямо на сцене, в то время как его жена, Сьюзан, физиотерапевт, встала за кафедру с призывом к аудитории взять на себя обязательства по регулярным занятиями физкультурой. </a:t>
            </a:r>
            <a:r>
              <a:rPr lang="ru-RU" sz="1200" dirty="0" err="1" smtClean="0"/>
              <a:t>Сьюзан</a:t>
            </a:r>
            <a:r>
              <a:rPr lang="ru-RU" sz="1200" dirty="0" smtClean="0"/>
              <a:t> Бейкер признала, что подобное обязательство может некоторых испугать. </a:t>
            </a:r>
          </a:p>
          <a:p>
            <a:pPr>
              <a:buNone/>
            </a:pPr>
            <a:r>
              <a:rPr lang="ru-RU" sz="1200" dirty="0" smtClean="0"/>
              <a:t>«В прошлом мы превратили физические упражнения в слишком сложную концепцию для большинства людей», - сказала она. </a:t>
            </a:r>
          </a:p>
          <a:p>
            <a:pPr>
              <a:buNone/>
            </a:pPr>
            <a:r>
              <a:rPr lang="ru-RU" sz="1200" dirty="0" smtClean="0"/>
              <a:t>Но, сказала она, начать можно с того, что включить физическую активность в ежедневный распорядок дня, например, пойти пешком вместо того, чтобы ехать на машине. </a:t>
            </a:r>
            <a:r>
              <a:rPr lang="en-US" sz="1200" dirty="0" smtClean="0"/>
              <a:t> </a:t>
            </a:r>
            <a:r>
              <a:rPr lang="ru-RU" sz="1200" dirty="0" smtClean="0"/>
              <a:t>Она также призвала к творческому поиску разнообразных способов занятий физкультурой. </a:t>
            </a:r>
          </a:p>
          <a:p>
            <a:pPr>
              <a:buNone/>
            </a:pPr>
            <a:r>
              <a:rPr lang="ru-RU" sz="1200" dirty="0" smtClean="0"/>
              <a:t>«Самое важное – это продвигаться в своем собственном темпе», - сказала она. </a:t>
            </a:r>
          </a:p>
          <a:p>
            <a:pPr>
              <a:buNone/>
            </a:pPr>
            <a:r>
              <a:rPr lang="ru-RU" sz="1200" dirty="0" err="1" smtClean="0"/>
              <a:t>Дельберт</a:t>
            </a:r>
            <a:r>
              <a:rPr lang="ru-RU" sz="1200" dirty="0" smtClean="0"/>
              <a:t> Бейкер сказал, что у Христиан есть данное Небом поручение заботиться о своем здоровье. Он зачитал 1 Коринфянам 6:19,20, где звучит призыв к верующим «прославлять Бога в телах ваших и в духе вашем, которые есть Божии». </a:t>
            </a:r>
            <a:r>
              <a:rPr lang="en-US" sz="1200" dirty="0" smtClean="0"/>
              <a:t> </a:t>
            </a:r>
            <a:r>
              <a:rPr lang="ru-RU" sz="1200" dirty="0" smtClean="0"/>
              <a:t>Бейкер предложил вниманию участников материалы исследований, указывающих на то, что физкультура может добавить от 18 месяцев до 3 лет жизни. </a:t>
            </a:r>
            <a:r>
              <a:rPr lang="en-US" sz="1200" dirty="0" smtClean="0"/>
              <a:t> </a:t>
            </a:r>
            <a:r>
              <a:rPr lang="ru-RU" sz="1200" dirty="0" smtClean="0"/>
              <a:t>Но, добавил Бейкер, смахнув маленькие капли пота со лба, нужно начинать, нужно вставать с дивана. 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200" b="1" dirty="0" smtClean="0"/>
              <a:t>Сотрудников здравоохранения нужно научить </a:t>
            </a:r>
          </a:p>
          <a:p>
            <a:pPr>
              <a:buNone/>
            </a:pPr>
            <a:r>
              <a:rPr lang="ru-RU" sz="1200" dirty="0" smtClean="0"/>
              <a:t>Призыв  Бейкера к участникам на разлучать слова с делом был повторен </a:t>
            </a:r>
            <a:r>
              <a:rPr lang="ru-RU" sz="1200" dirty="0" err="1" smtClean="0"/>
              <a:t>Джеффри</a:t>
            </a:r>
            <a:r>
              <a:rPr lang="ru-RU" sz="1200" dirty="0" smtClean="0"/>
              <a:t> </a:t>
            </a:r>
            <a:r>
              <a:rPr lang="ru-RU" sz="1200" dirty="0" err="1" smtClean="0"/>
              <a:t>Кухлманом</a:t>
            </a:r>
            <a:r>
              <a:rPr lang="ru-RU" sz="1200" dirty="0" smtClean="0"/>
              <a:t>, личным врачом </a:t>
            </a:r>
            <a:r>
              <a:rPr lang="ru-RU" sz="1200" dirty="0" err="1" smtClean="0"/>
              <a:t>Обамы</a:t>
            </a:r>
            <a:r>
              <a:rPr lang="ru-RU" sz="1200" dirty="0" smtClean="0"/>
              <a:t> с 2009 по 2013 год. </a:t>
            </a:r>
            <a:r>
              <a:rPr lang="ru-RU" sz="1200" dirty="0" err="1" smtClean="0"/>
              <a:t>Кухлман</a:t>
            </a:r>
            <a:r>
              <a:rPr lang="ru-RU" sz="1200" dirty="0" smtClean="0"/>
              <a:t>, главный вице-президент Адвентистской </a:t>
            </a:r>
            <a:r>
              <a:rPr lang="ru-RU" sz="1200" dirty="0" err="1" smtClean="0"/>
              <a:t>Флоридской</a:t>
            </a:r>
            <a:r>
              <a:rPr lang="ru-RU" sz="1200" dirty="0" smtClean="0"/>
              <a:t> больницы, сказал во время пленарного обращения, что даже врачи и младшие </a:t>
            </a:r>
            <a:r>
              <a:rPr lang="ru-RU" sz="1200" dirty="0" err="1" smtClean="0"/>
              <a:t>мед.работники</a:t>
            </a:r>
            <a:r>
              <a:rPr lang="ru-RU" sz="1200" dirty="0" smtClean="0"/>
              <a:t>, ухаживающие за больными, нуждаются в том, чтобы их научили заботиться о своем собственном здоровье. По этой причине в системе </a:t>
            </a:r>
            <a:r>
              <a:rPr lang="ru-RU" sz="1200" dirty="0" err="1" smtClean="0"/>
              <a:t>Флоридской</a:t>
            </a:r>
            <a:r>
              <a:rPr lang="ru-RU" sz="1200" dirty="0" smtClean="0"/>
              <a:t> больницы с общим числом больничных коек 2247, где лечится больше больных, чем в любой другой больнице в США, предоставляется персональный тренинг по здоровью  всем 17600 сотрудникам. </a:t>
            </a:r>
          </a:p>
          <a:p>
            <a:pPr>
              <a:buNone/>
            </a:pPr>
            <a:r>
              <a:rPr lang="ru-RU" sz="1200" dirty="0" smtClean="0"/>
              <a:t>«Вы не можете помочь другим начать здоровый образ жизни, если сами в него не верите», - сказал он. </a:t>
            </a:r>
          </a:p>
          <a:p>
            <a:pPr>
              <a:buNone/>
            </a:pPr>
            <a:r>
              <a:rPr lang="en-US" sz="1200" dirty="0" smtClean="0"/>
              <a:t>Sanitarium Foods</a:t>
            </a:r>
            <a:r>
              <a:rPr lang="ru-RU" sz="1200" dirty="0" smtClean="0"/>
              <a:t>, </a:t>
            </a:r>
            <a:r>
              <a:rPr lang="en-US" sz="1200" dirty="0" smtClean="0"/>
              <a:t> </a:t>
            </a:r>
            <a:r>
              <a:rPr lang="ru-RU" sz="1200" dirty="0" smtClean="0"/>
              <a:t>компания, принадлежащая Адвентистской Церкви, производящая здоровые завтраки и соевые продукты в Австралии, также продвигает здоровье среди своих сотрудников и является признанным национальным лидером благодаря своей программе «Здоровье в действии», сказал президент компании </a:t>
            </a:r>
            <a:r>
              <a:rPr lang="ru-RU" sz="1200" dirty="0" err="1" smtClean="0"/>
              <a:t>Кевин</a:t>
            </a:r>
            <a:r>
              <a:rPr lang="ru-RU" sz="1200" dirty="0" smtClean="0"/>
              <a:t> Джексон. Он рассказал о том, как данная программа, изначально задуманная для 2000 сотрудников компании, оказалась такой популярной, чтобы была взята на вооружение федеральным резервным банком страны, исправительными учреждениями, службой пожарной охраны, а также авиалиниями и предприятиями по добыче угля. </a:t>
            </a:r>
          </a:p>
          <a:p>
            <a:pPr>
              <a:buNone/>
            </a:pPr>
            <a:r>
              <a:rPr lang="ru-RU" sz="1200" dirty="0" smtClean="0"/>
              <a:t>«Мы видим это, как часть своей работы, как компания, связанная с Адвентистской Церковью», - сказал он в интервью в кулуарах конференции. </a:t>
            </a:r>
          </a:p>
          <a:p>
            <a:pPr>
              <a:buNone/>
            </a:pPr>
            <a:r>
              <a:rPr lang="ru-RU" sz="1200" b="1" dirty="0" smtClean="0"/>
              <a:t>Делегаты задумались над оздоровлением своего образа жизни</a:t>
            </a:r>
          </a:p>
          <a:p>
            <a:pPr>
              <a:buNone/>
            </a:pPr>
            <a:r>
              <a:rPr lang="ru-RU" sz="1200" dirty="0" smtClean="0"/>
              <a:t>Некоторые из делегатов конференции начали задумываться над переоценкой своего образа жизни уже к обеденному перерыву в презентациях. «Для меня всегда упражнения были нелегки из-за боли в пояснице», - сказала </a:t>
            </a:r>
            <a:r>
              <a:rPr lang="ru-RU" sz="1200" dirty="0" err="1" smtClean="0"/>
              <a:t>Чэрити</a:t>
            </a:r>
            <a:r>
              <a:rPr lang="ru-RU" sz="1200" dirty="0" smtClean="0"/>
              <a:t> </a:t>
            </a:r>
            <a:r>
              <a:rPr lang="ru-RU" sz="1200" dirty="0" err="1" smtClean="0"/>
              <a:t>Нгондо</a:t>
            </a:r>
            <a:r>
              <a:rPr lang="ru-RU" sz="1200" dirty="0" smtClean="0"/>
              <a:t>, ведущая работу отделов женского и детского служения, а также отдела здоровья </a:t>
            </a:r>
            <a:r>
              <a:rPr lang="ru-RU" sz="1200" dirty="0" err="1" smtClean="0"/>
              <a:t>Конфренции</a:t>
            </a:r>
            <a:r>
              <a:rPr lang="ru-RU" sz="1200" dirty="0" smtClean="0"/>
              <a:t> Лусака Замбии. «Я просто растеряна. Не знаю, что и делать. Может, проконсультироваться с врачом», - сказала она за обедом из сэндвичей и фруктов, сидя за одним столом с </a:t>
            </a:r>
            <a:r>
              <a:rPr lang="ru-RU" sz="1200" dirty="0" err="1" smtClean="0"/>
              <a:t>Абией</a:t>
            </a:r>
            <a:r>
              <a:rPr lang="ru-RU" sz="1200" dirty="0" smtClean="0"/>
              <a:t> </a:t>
            </a:r>
            <a:r>
              <a:rPr lang="ru-RU" sz="1200" dirty="0" err="1" smtClean="0"/>
              <a:t>Чимпинде</a:t>
            </a:r>
            <a:r>
              <a:rPr lang="ru-RU" sz="1200" dirty="0" smtClean="0"/>
              <a:t> </a:t>
            </a:r>
            <a:r>
              <a:rPr lang="ru-RU" sz="1200" dirty="0" err="1" smtClean="0"/>
              <a:t>Джисинда</a:t>
            </a:r>
            <a:r>
              <a:rPr lang="ru-RU" sz="1200" dirty="0" smtClean="0"/>
              <a:t>, директором отдела здоровья и координатором по борьбе с ВИЧ/СПИД Конференции </a:t>
            </a:r>
            <a:r>
              <a:rPr lang="ru-RU" sz="1200" dirty="0" err="1" smtClean="0"/>
              <a:t>Коппербелт</a:t>
            </a:r>
            <a:r>
              <a:rPr lang="ru-RU" sz="1200" dirty="0" smtClean="0"/>
              <a:t> Замбии. </a:t>
            </a:r>
          </a:p>
          <a:p>
            <a:pPr>
              <a:buNone/>
            </a:pPr>
            <a:r>
              <a:rPr lang="ru-RU" sz="1200" dirty="0" err="1" smtClean="0"/>
              <a:t>Джисинда</a:t>
            </a:r>
            <a:r>
              <a:rPr lang="ru-RU" sz="1200" dirty="0" smtClean="0"/>
              <a:t> сказала, что уже занимается ходьбой быстрым шагом, а теперь планирует начать делать упражнения на пресс и отжимания. </a:t>
            </a:r>
          </a:p>
          <a:p>
            <a:pPr>
              <a:buNone/>
            </a:pPr>
            <a:r>
              <a:rPr lang="ru-RU" sz="1200" dirty="0" smtClean="0"/>
              <a:t>«Мне кажется, что я делаю недостаточно», - сказала она.  Но, добавила она, ей нужно быть аккуратной из-за диабета. </a:t>
            </a:r>
          </a:p>
          <a:p>
            <a:pPr>
              <a:buNone/>
            </a:pPr>
            <a:r>
              <a:rPr lang="ru-RU" sz="1200" b="1" dirty="0" smtClean="0"/>
              <a:t>Переоценка ценности мяса</a:t>
            </a:r>
          </a:p>
          <a:p>
            <a:pPr>
              <a:buNone/>
            </a:pPr>
            <a:r>
              <a:rPr lang="ru-RU" sz="1200" dirty="0" smtClean="0"/>
              <a:t>Делегации из 49 человек из Евроазиатского Дивизиона, который включает в себя Россию, было над чем задуматься после двух дней научно-обоснованных презентаций о пользе питания без мясных продуктов. В данной части мира многие адвентисты не являются вегетарианцами, а некоторые таят обиду по отношению к данной диете после того, как ее ошибочно приравнивали ко спасению в прошлом, сказала Надежда Иванова, директор отдела здоровья Евроазиатского Дивизиона. </a:t>
            </a:r>
          </a:p>
          <a:p>
            <a:pPr>
              <a:buNone/>
            </a:pPr>
            <a:r>
              <a:rPr lang="ru-RU" sz="1200" dirty="0" smtClean="0"/>
              <a:t>«В нашей группе не много вегетарианцев. Они в большинстве своем любят мясо, и они за мясо дерутся», - сказала она и рассмеялась. </a:t>
            </a:r>
          </a:p>
          <a:p>
            <a:pPr>
              <a:buNone/>
            </a:pPr>
            <a:r>
              <a:rPr lang="ru-RU" sz="1200" dirty="0" smtClean="0"/>
              <a:t>Иванова, русская </a:t>
            </a:r>
            <a:r>
              <a:rPr lang="ru-RU" sz="1200" dirty="0" err="1" smtClean="0"/>
              <a:t>адвентистка</a:t>
            </a:r>
            <a:r>
              <a:rPr lang="ru-RU" sz="1200" dirty="0" smtClean="0"/>
              <a:t> в четвертом поколении и вегетарианка с рождения, высказала свою надежду на то, что участие в конференции приведет к серьезной переоценке ценностей. </a:t>
            </a:r>
          </a:p>
          <a:p>
            <a:pPr>
              <a:buNone/>
            </a:pPr>
            <a:r>
              <a:rPr lang="ru-RU" sz="1200" dirty="0" smtClean="0"/>
              <a:t>«Я не хочу, чтобы они сделали выбор в пользу вегетарианства из-за того, что они Адвентисты, или из-за того, что они хотят, чтобы окружающие увидели, что они вегетарианцы», - сказала она. «Это должно быть от того, что они понимают, что Бог предлагает им лучший путь». </a:t>
            </a:r>
          </a:p>
          <a:p>
            <a:pPr>
              <a:buNone/>
            </a:pPr>
            <a:r>
              <a:rPr lang="ru-RU" sz="1200" i="1" dirty="0" smtClean="0"/>
              <a:t>Контактная информация редактора отдела новостей </a:t>
            </a:r>
            <a:r>
              <a:rPr lang="en-US" sz="1200" i="1" dirty="0" smtClean="0"/>
              <a:t>Adventist Review </a:t>
            </a:r>
            <a:r>
              <a:rPr lang="ru-RU" sz="1200" i="1" dirty="0" smtClean="0"/>
              <a:t>Эндрю </a:t>
            </a:r>
            <a:r>
              <a:rPr lang="ru-RU" sz="1200" i="1" dirty="0" err="1" smtClean="0"/>
              <a:t>МакЧесни</a:t>
            </a:r>
            <a:r>
              <a:rPr lang="ru-RU" sz="1200" i="1" dirty="0" smtClean="0"/>
              <a:t> </a:t>
            </a:r>
            <a:r>
              <a:rPr lang="en-US" sz="1200" i="1" dirty="0" smtClean="0">
                <a:hlinkClick r:id="rId2"/>
              </a:rPr>
              <a:t>mcchesneya@gc.advenist.org</a:t>
            </a:r>
            <a:r>
              <a:rPr lang="en-US" sz="1200" i="1" dirty="0" smtClean="0"/>
              <a:t> Twitter: @</a:t>
            </a:r>
            <a:r>
              <a:rPr lang="en-US" sz="1200" i="1" dirty="0" err="1" smtClean="0"/>
              <a:t>ARMcChesney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8600"/>
            <a:ext cx="7620000" cy="1371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Движение это жизнь!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Ритм задают руководители! </a:t>
            </a:r>
            <a:endParaRPr lang="en-US" dirty="0"/>
          </a:p>
        </p:txBody>
      </p:sp>
      <p:pic>
        <p:nvPicPr>
          <p:cNvPr id="31746" name="Picture 2" descr="http://www.ittf.com/stories/pictures/haiti-sports%20for%20hop-58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427259" cy="472983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7362"/>
            <a:ext cx="9144000" cy="1417638"/>
          </a:xfrm>
        </p:spPr>
        <p:txBody>
          <a:bodyPr>
            <a:noAutofit/>
          </a:bodyPr>
          <a:lstStyle/>
          <a:p>
            <a:r>
              <a:rPr lang="ru-RU" sz="3600" dirty="0" smtClean="0"/>
              <a:t>	Связь между разумом и телом  </a:t>
            </a:r>
            <a:r>
              <a:rPr lang="en-US" sz="3600" dirty="0" smtClean="0"/>
              <a:t>  </a:t>
            </a:r>
            <a:r>
              <a:rPr lang="ru-RU" sz="3600" dirty="0" smtClean="0"/>
              <a:t>                </a:t>
            </a:r>
            <a:r>
              <a:rPr lang="ru-RU" sz="1800" dirty="0" smtClean="0"/>
              <a:t>(1 </a:t>
            </a:r>
            <a:r>
              <a:rPr lang="ru-RU" sz="1800" dirty="0" err="1" smtClean="0"/>
              <a:t>Кор</a:t>
            </a:r>
            <a:r>
              <a:rPr lang="ru-RU" sz="1800" dirty="0" smtClean="0"/>
              <a:t>. 6:19-20, ПП, 488, 489)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2400" dirty="0" smtClean="0"/>
              <a:t>Одна из самых важных причин </a:t>
            </a:r>
            <a:br>
              <a:rPr lang="ru-RU" sz="2400" dirty="0" smtClean="0"/>
            </a:br>
            <a:r>
              <a:rPr lang="ru-RU" sz="2400" dirty="0" smtClean="0"/>
              <a:t>для занятий физкультурой и поддержания здоровья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0104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Павел: </a:t>
            </a:r>
            <a:r>
              <a:rPr lang="ru-RU" sz="2400" dirty="0" smtClean="0"/>
              <a:t>«Не знаете ли, что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тела</a:t>
            </a:r>
            <a:r>
              <a:rPr lang="ru-RU" sz="2400" dirty="0" smtClean="0"/>
              <a:t>  ваши суть </a:t>
            </a:r>
            <a:r>
              <a:rPr lang="ru-RU" sz="2400" u="sng" dirty="0" smtClean="0">
                <a:solidFill>
                  <a:srgbClr val="FF0000"/>
                </a:solidFill>
              </a:rPr>
              <a:t>храм живущего в вас Святого Духа, </a:t>
            </a:r>
            <a:r>
              <a:rPr lang="ru-RU" sz="2400" dirty="0" smtClean="0"/>
              <a:t> Которого имеете вы от Бога, и вы не свои? Ибо вы куплены дорогою ценою. </a:t>
            </a:r>
            <a:r>
              <a:rPr lang="ru-RU" sz="2400" u="sng" dirty="0" smtClean="0"/>
              <a:t>Посему прославляйте Бога </a:t>
            </a:r>
            <a:br>
              <a:rPr lang="ru-RU" sz="2400" u="sng" dirty="0" smtClean="0"/>
            </a:br>
            <a:r>
              <a:rPr lang="ru-RU" sz="2400" u="sng" dirty="0" smtClean="0"/>
              <a:t>в телах ваших». </a:t>
            </a:r>
          </a:p>
          <a:p>
            <a:pPr>
              <a:buNone/>
            </a:pPr>
            <a:r>
              <a:rPr lang="ru-RU" sz="2400" b="1" dirty="0" smtClean="0"/>
              <a:t>Елена Уайт: </a:t>
            </a:r>
            <a:r>
              <a:rPr lang="ru-RU" sz="2400" dirty="0" smtClean="0"/>
              <a:t>«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Тело</a:t>
            </a:r>
            <a:r>
              <a:rPr lang="ru-RU" sz="2400" dirty="0" smtClean="0"/>
              <a:t> – это </a:t>
            </a:r>
            <a:r>
              <a:rPr lang="ru-RU" sz="2400" u="sng" dirty="0" smtClean="0">
                <a:solidFill>
                  <a:srgbClr val="FF0000"/>
                </a:solidFill>
              </a:rPr>
              <a:t>самое важное средство, через которое развиваются разум и душа</a:t>
            </a:r>
            <a:br>
              <a:rPr lang="ru-RU" sz="2400" u="sng" dirty="0" smtClean="0">
                <a:solidFill>
                  <a:srgbClr val="FF0000"/>
                </a:solidFill>
              </a:rPr>
            </a:br>
            <a:r>
              <a:rPr lang="ru-RU" sz="2400" u="sng" dirty="0" smtClean="0">
                <a:solidFill>
                  <a:srgbClr val="FF0000"/>
                </a:solidFill>
              </a:rPr>
              <a:t> для строительства характера</a:t>
            </a:r>
            <a:r>
              <a:rPr lang="ru-RU" sz="2400" dirty="0" smtClean="0"/>
              <a:t>.  И потому враг душ направляет свои искушения на </a:t>
            </a:r>
            <a:r>
              <a:rPr lang="ru-RU" sz="2400" u="sng" dirty="0" smtClean="0"/>
              <a:t>ослабление </a:t>
            </a:r>
            <a:br>
              <a:rPr lang="ru-RU" sz="2400" u="sng" dirty="0" smtClean="0"/>
            </a:br>
            <a:r>
              <a:rPr lang="ru-RU" sz="2400" u="sng" dirty="0" smtClean="0"/>
              <a:t>и ухудшение физических возможностей человека».</a:t>
            </a:r>
            <a:endParaRPr lang="ru-RU" sz="2400" b="1" u="sng" dirty="0" smtClean="0"/>
          </a:p>
          <a:p>
            <a:pPr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Бремя неинфекционных заболеваний (НИЗ):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70% медицинских затрат обуславливаются нездоровым образом жизни</a:t>
            </a:r>
          </a:p>
          <a:p>
            <a:pPr algn="ctr">
              <a:buNone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«Унция профилактики 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 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фунта лечения»</a:t>
            </a:r>
          </a:p>
          <a:p>
            <a:pPr algn="ctr">
              <a:buNone/>
            </a:pP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Бенджамин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Франклин</a:t>
            </a:r>
            <a:endParaRPr lang="en-US" sz="4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712"/>
            <a:ext cx="9144000" cy="68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3505200" cy="1524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softEdge rad="127000"/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/>
              <a:t>Исходная </a:t>
            </a:r>
          </a:p>
          <a:p>
            <a:pPr>
              <a:buNone/>
            </a:pPr>
            <a:r>
              <a:rPr lang="ru-RU" sz="4400" dirty="0" smtClean="0"/>
              <a:t>предпосылка</a:t>
            </a:r>
            <a:endParaRPr lang="en-US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4419600"/>
            <a:ext cx="4343400" cy="2362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softEdge rad="127000"/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относительно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физических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упражнений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20574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Пусть наши дела не расходятся со словами, </a:t>
            </a:r>
            <a:br>
              <a:rPr lang="ru-RU" dirty="0" smtClean="0"/>
            </a:br>
            <a:r>
              <a:rPr lang="ru-RU" dirty="0" smtClean="0"/>
              <a:t>давайте пропагандировать физкультуру, вместе «перехитрим» диабет, </a:t>
            </a:r>
            <a:br>
              <a:rPr lang="ru-RU" dirty="0" smtClean="0"/>
            </a:br>
            <a:r>
              <a:rPr lang="ru-RU" dirty="0" smtClean="0"/>
              <a:t>чтобы жизнь наша стала здоровее </a:t>
            </a:r>
            <a:br>
              <a:rPr lang="ru-RU" dirty="0" smtClean="0"/>
            </a:br>
            <a:r>
              <a:rPr lang="ru-RU" dirty="0" smtClean="0"/>
              <a:t>и продолжительнее </a:t>
            </a:r>
            <a:endParaRPr lang="en-US" dirty="0"/>
          </a:p>
        </p:txBody>
      </p:sp>
      <p:pic>
        <p:nvPicPr>
          <p:cNvPr id="27650" name="Picture 2" descr="http://cdn.jdrf.org/wp-content/uploads/2012/12/Exerc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19400"/>
            <a:ext cx="8229600" cy="30861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Три двери успеха </a:t>
            </a:r>
            <a:br>
              <a:rPr lang="ru-RU" dirty="0" smtClean="0"/>
            </a:br>
            <a:r>
              <a:rPr lang="ru-RU" dirty="0" smtClean="0"/>
              <a:t>в физических упражнениях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Дверь первая: </a:t>
            </a:r>
            <a:r>
              <a:rPr lang="ru-RU" dirty="0" smtClean="0"/>
              <a:t>упражнения – ЧТО</a:t>
            </a:r>
          </a:p>
          <a:p>
            <a:pPr>
              <a:buNone/>
            </a:pPr>
            <a:r>
              <a:rPr lang="ru-RU" i="1" dirty="0" smtClean="0"/>
              <a:t>Дверь вторая: </a:t>
            </a:r>
            <a:r>
              <a:rPr lang="ru-RU" dirty="0" smtClean="0"/>
              <a:t>упражнения – КАК</a:t>
            </a:r>
          </a:p>
          <a:p>
            <a:pPr>
              <a:buNone/>
            </a:pPr>
            <a:r>
              <a:rPr lang="ru-RU" i="1" dirty="0" smtClean="0"/>
              <a:t>Дверь третья: </a:t>
            </a:r>
            <a:r>
              <a:rPr lang="ru-RU" dirty="0" smtClean="0"/>
              <a:t>упражнения – ЧТО ПОТОМ</a:t>
            </a:r>
            <a:endParaRPr lang="en-U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440425"/>
            <a:ext cx="4084638" cy="30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3417</TotalTime>
  <Words>1641</Words>
  <Application>Microsoft Office PowerPoint</Application>
  <PresentationFormat>Экран (4:3)</PresentationFormat>
  <Paragraphs>277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Castellar</vt:lpstr>
      <vt:lpstr>Courier New</vt:lpstr>
      <vt:lpstr>Wingdings</vt:lpstr>
      <vt:lpstr>Office Theme</vt:lpstr>
      <vt:lpstr>Физические упражнения:  ведущий фактор борьбе против неинфекционных заболеваний. Физические упражнения  и здоровье должностных лиц </vt:lpstr>
      <vt:lpstr>Некоторые руководители занимаются физкультурой лишь в рамках  «работа на-бегу»</vt:lpstr>
      <vt:lpstr>Презентация PowerPoint</vt:lpstr>
      <vt:lpstr>Презентация PowerPoint</vt:lpstr>
      <vt:lpstr> Связь между разумом и телом                    (1 Кор. 6:19-20, ПП, 488, 489) Одна из самых важных причин  для занятий физкультурой и поддержания здоровья </vt:lpstr>
      <vt:lpstr>Бремя неинфекционных заболеваний (НИЗ):</vt:lpstr>
      <vt:lpstr>Презентация PowerPoint</vt:lpstr>
      <vt:lpstr>Презентация PowerPoint</vt:lpstr>
      <vt:lpstr>Три двери успеха  в физических упражнениях</vt:lpstr>
      <vt:lpstr>Три двери, ведущие к успеху  в физических упражнениях</vt:lpstr>
      <vt:lpstr>Полезность физических упражнений  </vt:lpstr>
      <vt:lpstr>«Физкультура – волшебное лекарство…» Майкл Брако, EdD, FACSM Американский Колледж Спортивной Медицины</vt:lpstr>
      <vt:lpstr>Презентация PowerPoint</vt:lpstr>
      <vt:lpstr>Виды упражнений:  базовый комплекс физкультуры</vt:lpstr>
      <vt:lpstr>Принцип FITT (ЧИВВ) применительно  к оздоровительной физической активности</vt:lpstr>
      <vt:lpstr>Три двери, ведущие к успеху  в физических упражнениях</vt:lpstr>
      <vt:lpstr>Короткая 20-30 минутная (минимальная) ежедневная программа</vt:lpstr>
      <vt:lpstr>Полезность регулярных занятий физкультурой</vt:lpstr>
      <vt:lpstr>5 принципов успешной программы по занятиям физкультурой </vt:lpstr>
      <vt:lpstr>1. Оценка</vt:lpstr>
      <vt:lpstr>2. Планирование</vt:lpstr>
      <vt:lpstr>3. Организация</vt:lpstr>
      <vt:lpstr>4. Выполнение</vt:lpstr>
      <vt:lpstr>5. Тестирование</vt:lpstr>
      <vt:lpstr>5 принципов успешной программы по занятиям физкультурой </vt:lpstr>
      <vt:lpstr>Три двери, ведущие к успеху  в физических упражнениях</vt:lpstr>
      <vt:lpstr>Презентация PowerPoint</vt:lpstr>
      <vt:lpstr>Один из самых лучших способов увеличить мотивацию к физическим упражнениям – это понять ВАЖНОСТЬ ФИЗКУЛЬТУРЫ</vt:lpstr>
      <vt:lpstr>Презентация PowerPoint</vt:lpstr>
      <vt:lpstr>Статья AВ о презентации  по физическим упражнениям написанная во время конференции </vt:lpstr>
      <vt:lpstr>Вице-президент Адвентистской Церкви поразил конференцию по здоровью 50 отжиманиями Эндрю МакЧесни, онлайн издание AR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Физические упражнения: ведущее вмешательство  в борьбе против неинфекционных заболеваний? Физические упражнения и здоровье должностных лиц </dc:title>
  <dc:creator>Nadia</dc:creator>
  <cp:lastModifiedBy>Nadezda Ivanova</cp:lastModifiedBy>
  <cp:revision>314</cp:revision>
  <dcterms:created xsi:type="dcterms:W3CDTF">2014-10-16T05:13:50Z</dcterms:created>
  <dcterms:modified xsi:type="dcterms:W3CDTF">2014-11-26T16:38:02Z</dcterms:modified>
</cp:coreProperties>
</file>